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101" d="100"/>
          <a:sy n="101" d="100"/>
        </p:scale>
        <p:origin x="124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leiglanz/Capstone_SpaceX/blob/main/labs-jupyter-spacex-Data-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leiglanz/Capstone_SpaceX/blob/main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leiglanz/Capstone_SpaceX/blob/main/jupyter-labs-eda-sql-coursera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leiglanz/Capstone_SpaceX/blob/main/lab_jupyter_launch_site_location_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leiglanz/Capstone_SpaceX/blob/main/dashboard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ithub.com/Bleiglanz/Capstone_SpaceX/blob/main/jupyter-labs-spacex-data-collection-api.ipynb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s://github.com/Bleiglanz/Capstone_SpaceX/blob/main/jupyter-labs-webscraping.ipynb" TargetMode="External"/><Relationship Id="rId7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1593396" y="4654459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Anton Rechenauer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May 28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62075"/>
            <a:ext cx="10515600" cy="4733925"/>
          </a:xfrm>
          <a:prstGeom prst="rect">
            <a:avLst/>
          </a:prstGeom>
        </p:spPr>
        <p:txBody>
          <a:bodyPr/>
          <a:lstStyle/>
          <a:p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Exploratory Data Analysis (EDA) is the process of cleaning, unifying and understanding complex data.</a:t>
            </a:r>
          </a:p>
          <a:p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The goal is insight into the data, it’s structure and discovery possible problems.</a:t>
            </a:r>
            <a:b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en-US" sz="2200" b="1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 this project:</a:t>
            </a:r>
          </a:p>
          <a:p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Find number of launches at each site</a:t>
            </a:r>
          </a:p>
          <a:p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Find the orbit for each launch</a:t>
            </a:r>
          </a:p>
          <a:p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Work out the success rates (Labels)</a:t>
            </a:r>
            <a:b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en-US" sz="2200" b="1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GitHub</a:t>
            </a:r>
            <a:b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https://github.com/Bleiglanz/Capstone_SpaceX/blob/main/labs-jupyter-spacex-Data-wrangling.ipynb</a:t>
            </a:r>
            <a:b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en-US" sz="2200" b="1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US" sz="2200" b="1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276350"/>
            <a:ext cx="11107665" cy="474922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GitHub:</a:t>
            </a:r>
            <a:b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https://github.com/Bleiglanz/Capstone_SpaceX/blob/main/jupyter-labs-eda-dataviz.ipynb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/>
              <a:t>Examples: flight vs. launch site, success vs. orbit       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200" dirty="0"/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200" dirty="0"/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200" dirty="0"/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200" dirty="0"/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200" dirty="0"/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200" dirty="0"/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The following scatter plots were created: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b="1" dirty="0"/>
              <a:t>Payload Mass / Flight Number         Launch Site / Flight Number 	 Launch Site / Payload Mass		Orbit / Flight Number,	</a:t>
            </a:r>
            <a:r>
              <a:rPr lang="en-US" sz="1200" b="1" dirty="0" err="1"/>
              <a:t>Playload</a:t>
            </a:r>
            <a:r>
              <a:rPr lang="en-US" sz="1200" b="1" dirty="0"/>
              <a:t> / Orbit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/>
              <a:t>In addition, we created a bar graph </a:t>
            </a:r>
            <a:r>
              <a:rPr lang="en-US" sz="1200" b="1" dirty="0"/>
              <a:t>(Success Rate / Orbit) </a:t>
            </a:r>
            <a:r>
              <a:rPr lang="en-US" sz="1200" dirty="0"/>
              <a:t>and a Line Graph </a:t>
            </a:r>
            <a:r>
              <a:rPr lang="en-US" sz="1200" b="1" dirty="0"/>
              <a:t>(Success Rate / Year)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14148B6-6495-101A-84CE-E551EBE96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175" y="2495550"/>
            <a:ext cx="5438776" cy="18669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F7DF1F2-9C0B-289F-FDDE-BA6CFC35A5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3111" y="2121693"/>
            <a:ext cx="3544814" cy="224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81124"/>
            <a:ext cx="9745589" cy="511492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GITHUB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https://github.com/Bleiglanz/Capstone_SpaceX/blob/main/jupyter-labs-eda-sql-coursera.ipynb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Names of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Five records where launch sites begin with CCA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Total payload mass carried by boosters launched by NASA (CRS)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Average payload mass carried by booster F9 v1.1.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Date of first successful landing outcome in ground pad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Name of boosters successfully recovered in drone ship and have payload mass &gt;= 4000 and &lt;= 6000.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Count of successful and failure mission outcomes.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Names of the Boosters of maximum payload mass.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List the records which will display the month names, failures in drone ship, booster versions in 2015.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Rank successful landing between the date 04-06-2010 and 20-03-2017 in descending order. 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        Hint to grader: My Watson account was blocked, I used </a:t>
            </a:r>
            <a:r>
              <a:rPr lang="en-US" i="1" dirty="0" err="1"/>
              <a:t>sqlite</a:t>
            </a:r>
            <a:r>
              <a:rPr lang="en-US" i="1" dirty="0"/>
              <a:t>!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SQL: We performed several queries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314450"/>
            <a:ext cx="10515600" cy="491194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GitHub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https://github.com/Bleiglanz/Capstone_SpaceX/blob/main/lab_jupyter_launch_site_location_folium.ipynb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 used Folium to add Markers, Circles and Lines to an interactive map showing the launch sites of the Falcon9 rocket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Markers indicate points (here: launch sites) and the frequency of launches at each site (green=successful recovery of Stage One for this launch, red=failure of recovery)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Circles were used to highlight areas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Lines were used to indicate distances (closest proximity to coastline, city, railway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etc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GitHub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https://github.com/Bleiglanz/Capstone_SpaceX/blob/main/dashboard/spacex_dash_app.py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The dashboard contains to graphs: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 </a:t>
            </a: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pie chart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showing the total number of launches by a site (or all of them combined). For a selected launch site, the pie chart showed a breakdown of launches (successful/failures)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 </a:t>
            </a: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scatter plot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of the outcome (successful recovery of Stage One or not) versus the payload mass. The bound of the mass can be interactively changed by the user.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Executive Summary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838200" y="1314451"/>
            <a:ext cx="9334500" cy="51816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Collection classical style (CSV files)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Collection using web scraping (from Wikipedia)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Wrangling and Cleaning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Exploring the data - SQL, Visualizations, GIS(Folium)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Building an interactive dashboard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Prediction (here: Classification) using Machine Learning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Analysis results: </a:t>
            </a:r>
            <a:r>
              <a:rPr lang="en-US" sz="1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success is more likely for light payload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Discussion of the quality of the predictions from ML – </a:t>
            </a:r>
            <a:r>
              <a:rPr lang="en-US" sz="1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 can achieve an accuracy of more than 80%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b="1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b="1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52574"/>
            <a:ext cx="9709303" cy="4581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Project background and context: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made payload transport to an orbit cheap – they can reuse the first stage (aka “Stage One”) of their rocket Falcon9. This cuts down the cost from $165m to $62m per launch!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But there are still a lot of unsuccessful attempts to recover the first stage!</a:t>
            </a:r>
            <a:b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This raises an obvious question: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we find out the conditions or parameters for a successful recovery of Stage One? Is there a – explainable - reason why it sometimes fails?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first baby step is to check whether we can predict success/failure!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b="1" dirty="0">
                <a:solidFill>
                  <a:srgbClr val="0B49C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Collect rocket launch data via REST-API from SpaceX, get data from web scraping on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Modify and add Columns, remove outliers, discuss missing data, One-Hot Encoding etc.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Perform interactive visual analytics using Folium and an interactive dashboard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4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 do the usual Test/Train split and then train several classification models to predict success or failure of recovery.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For each model the best hyperparameters are found using cross-validation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 finally compare the accuracy of these models using test data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56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Collection “SpaceX”</a:t>
            </a:r>
            <a:b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SpaceX provides a REST-API where several JSON-files (data about the rockets, payloads, launchpad, cores) files could be downloaded. These where combined, filtered for the falcon9 data and then exported in csv format.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Collection “Wikipedia”</a:t>
            </a:r>
            <a:b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Python libraries were used to retrieve the HTML of a relevant webpage (as text) and the launch related data was extracted using the famous library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htmlsoup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0738" y="2200276"/>
            <a:ext cx="10550524" cy="3798888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466851"/>
            <a:ext cx="10895012" cy="8000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Link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https://github.com/Bleiglanz/Capstone_SpaceX/blob/main/jupyter-labs-spacex-data-collection-api.ipynb</a:t>
            </a:r>
            <a:endParaRPr lang="en-US" sz="14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Pfeil: nach rechts 1">
            <a:extLst>
              <a:ext uri="{FF2B5EF4-FFF2-40B4-BE49-F238E27FC236}">
                <a16:creationId xmlns:a16="http://schemas.microsoft.com/office/drawing/2014/main" id="{54900E59-3D82-64DC-53FF-A189838A749E}"/>
              </a:ext>
            </a:extLst>
          </p:cNvPr>
          <p:cNvSpPr/>
          <p:nvPr/>
        </p:nvSpPr>
        <p:spPr>
          <a:xfrm>
            <a:off x="1142998" y="2200276"/>
            <a:ext cx="3057526" cy="11049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get</a:t>
            </a:r>
            <a:r>
              <a:rPr lang="de-DE" dirty="0"/>
              <a:t> JSON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server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283E021-9325-4476-A8E2-D598374854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49" y="3075494"/>
            <a:ext cx="2728913" cy="438150"/>
          </a:xfrm>
          <a:prstGeom prst="rect">
            <a:avLst/>
          </a:prstGeom>
        </p:spPr>
      </p:pic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476B6205-B9E7-3A29-1740-41F48940B64F}"/>
              </a:ext>
            </a:extLst>
          </p:cNvPr>
          <p:cNvSpPr/>
          <p:nvPr/>
        </p:nvSpPr>
        <p:spPr>
          <a:xfrm>
            <a:off x="4286249" y="2173867"/>
            <a:ext cx="2495550" cy="1790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Normalize</a:t>
            </a:r>
            <a:r>
              <a:rPr lang="de-DE" dirty="0"/>
              <a:t> and </a:t>
            </a:r>
            <a:r>
              <a:rPr lang="de-DE" dirty="0" err="1"/>
              <a:t>convert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dataframe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098EC1C-F764-F9B9-2956-5DCB4ACD41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1998" y="3552825"/>
            <a:ext cx="3819525" cy="914400"/>
          </a:xfrm>
          <a:prstGeom prst="rect">
            <a:avLst/>
          </a:prstGeom>
        </p:spPr>
      </p:pic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BA5268DF-4183-A716-991C-C91925CC8C90}"/>
              </a:ext>
            </a:extLst>
          </p:cNvPr>
          <p:cNvSpPr/>
          <p:nvPr/>
        </p:nvSpPr>
        <p:spPr>
          <a:xfrm>
            <a:off x="6610350" y="2571749"/>
            <a:ext cx="2425700" cy="2638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Transform and </a:t>
            </a:r>
            <a:r>
              <a:rPr lang="de-DE" dirty="0" err="1"/>
              <a:t>combine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final </a:t>
            </a:r>
            <a:r>
              <a:rPr lang="de-DE" dirty="0" err="1"/>
              <a:t>dataframe</a:t>
            </a:r>
            <a:endParaRPr lang="de-DE" dirty="0"/>
          </a:p>
          <a:p>
            <a:pPr algn="ctr"/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FE80F4CD-D872-D17D-E321-AD1AE8B7C1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5486" y="4549802"/>
            <a:ext cx="2289728" cy="1203298"/>
          </a:xfrm>
          <a:prstGeom prst="rect">
            <a:avLst/>
          </a:prstGeom>
        </p:spPr>
      </p:pic>
      <p:sp>
        <p:nvSpPr>
          <p:cNvPr id="15" name="Pfeil: nach rechts 14">
            <a:extLst>
              <a:ext uri="{FF2B5EF4-FFF2-40B4-BE49-F238E27FC236}">
                <a16:creationId xmlns:a16="http://schemas.microsoft.com/office/drawing/2014/main" id="{3864E304-F40B-6593-329F-57348BE59D63}"/>
              </a:ext>
            </a:extLst>
          </p:cNvPr>
          <p:cNvSpPr/>
          <p:nvPr/>
        </p:nvSpPr>
        <p:spPr>
          <a:xfrm>
            <a:off x="8924925" y="3552825"/>
            <a:ext cx="2289728" cy="12032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de-DE" dirty="0"/>
            </a:br>
            <a:r>
              <a:rPr lang="de-DE" dirty="0" err="1"/>
              <a:t>filter</a:t>
            </a:r>
            <a:r>
              <a:rPr lang="de-DE" dirty="0"/>
              <a:t> and </a:t>
            </a:r>
            <a:r>
              <a:rPr lang="de-DE" dirty="0" err="1"/>
              <a:t>export</a:t>
            </a:r>
            <a:r>
              <a:rPr lang="de-DE" dirty="0"/>
              <a:t> </a:t>
            </a:r>
            <a:r>
              <a:rPr lang="de-DE" dirty="0" err="1"/>
              <a:t>csv</a:t>
            </a:r>
            <a:endParaRPr lang="de-DE" dirty="0"/>
          </a:p>
          <a:p>
            <a:pPr algn="ctr"/>
            <a:endParaRPr lang="de-DE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94EA055D-54C6-0C06-CAA1-F8EA8E9679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2349" y="4919662"/>
            <a:ext cx="3842303" cy="569743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42625FBD-0A43-D045-AA9C-C103AD71C6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55214" y="5437130"/>
            <a:ext cx="3365223" cy="37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392499"/>
            <a:ext cx="10688564" cy="73183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GitHub</a:t>
            </a:r>
            <a:b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https://github.com/Bleiglanz/Capstone_SpaceX/blob/main/jupyter-labs-webscraping.ipynb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Web Scraping from Wikipedia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922411" y="2124334"/>
            <a:ext cx="10461551" cy="440981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F6DD85C4-002D-4C96-2265-761A0E826DC1}"/>
              </a:ext>
            </a:extLst>
          </p:cNvPr>
          <p:cNvSpPr/>
          <p:nvPr/>
        </p:nvSpPr>
        <p:spPr>
          <a:xfrm>
            <a:off x="1104900" y="2459615"/>
            <a:ext cx="2076450" cy="9429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get</a:t>
            </a:r>
            <a:r>
              <a:rPr lang="de-DE" dirty="0"/>
              <a:t> HTML </a:t>
            </a:r>
            <a:r>
              <a:rPr lang="de-DE" dirty="0" err="1"/>
              <a:t>text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99CA9D4-F4E0-A194-6881-3EBC1D429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7393" y="3223642"/>
            <a:ext cx="1632707" cy="410716"/>
          </a:xfrm>
          <a:prstGeom prst="rect">
            <a:avLst/>
          </a:prstGeom>
        </p:spPr>
      </p:pic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92F951B8-044B-4520-6F85-E922170EAB4D}"/>
              </a:ext>
            </a:extLst>
          </p:cNvPr>
          <p:cNvSpPr/>
          <p:nvPr/>
        </p:nvSpPr>
        <p:spPr>
          <a:xfrm>
            <a:off x="3324225" y="2743200"/>
            <a:ext cx="2076450" cy="819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soupify</a:t>
            </a:r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C52775C-850F-E312-77D8-F4EE59CBEA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1744" y="3564514"/>
            <a:ext cx="3781425" cy="523875"/>
          </a:xfrm>
          <a:prstGeom prst="rect">
            <a:avLst/>
          </a:prstGeom>
        </p:spPr>
      </p:pic>
      <p:sp>
        <p:nvSpPr>
          <p:cNvPr id="13" name="Pfeil: nach rechts 12">
            <a:extLst>
              <a:ext uri="{FF2B5EF4-FFF2-40B4-BE49-F238E27FC236}">
                <a16:creationId xmlns:a16="http://schemas.microsoft.com/office/drawing/2014/main" id="{726D8FE4-00EF-0503-8712-37C52B02A4AB}"/>
              </a:ext>
            </a:extLst>
          </p:cNvPr>
          <p:cNvSpPr/>
          <p:nvPr/>
        </p:nvSpPr>
        <p:spPr>
          <a:xfrm>
            <a:off x="5638800" y="2676526"/>
            <a:ext cx="2076450" cy="10858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tables</a:t>
            </a:r>
            <a:r>
              <a:rPr lang="de-DE" dirty="0"/>
              <a:t> and </a:t>
            </a:r>
            <a:r>
              <a:rPr lang="de-DE" dirty="0" err="1"/>
              <a:t>columns</a:t>
            </a:r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C0BB9EB-DBDB-7659-F5FC-C52742B087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8125" y="2568287"/>
            <a:ext cx="2529477" cy="1168975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3A28761D-F29F-F36A-C15C-0E216A3EDA14}"/>
              </a:ext>
            </a:extLst>
          </p:cNvPr>
          <p:cNvSpPr/>
          <p:nvPr/>
        </p:nvSpPr>
        <p:spPr>
          <a:xfrm>
            <a:off x="2238375" y="4179221"/>
            <a:ext cx="2609850" cy="1212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Build</a:t>
            </a:r>
            <a:r>
              <a:rPr lang="de-DE" dirty="0"/>
              <a:t> a </a:t>
            </a:r>
            <a:r>
              <a:rPr lang="de-DE" dirty="0" err="1"/>
              <a:t>dictionary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columns</a:t>
            </a:r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92428EEE-78CC-D51A-F4D6-0F0E3A325B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6459" y="5107332"/>
            <a:ext cx="3248905" cy="1212018"/>
          </a:xfrm>
          <a:prstGeom prst="rect">
            <a:avLst/>
          </a:prstGeom>
        </p:spPr>
      </p:pic>
      <p:sp>
        <p:nvSpPr>
          <p:cNvPr id="19" name="Pfeil: nach rechts 18">
            <a:extLst>
              <a:ext uri="{FF2B5EF4-FFF2-40B4-BE49-F238E27FC236}">
                <a16:creationId xmlns:a16="http://schemas.microsoft.com/office/drawing/2014/main" id="{653C3EE7-8D66-5F86-2171-33D7BFCECAC6}"/>
              </a:ext>
            </a:extLst>
          </p:cNvPr>
          <p:cNvSpPr/>
          <p:nvPr/>
        </p:nvSpPr>
        <p:spPr>
          <a:xfrm>
            <a:off x="4875286" y="4250313"/>
            <a:ext cx="2609850" cy="12782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Transform</a:t>
            </a:r>
          </a:p>
          <a:p>
            <a:pPr algn="ctr"/>
            <a:r>
              <a:rPr lang="de-DE" dirty="0"/>
              <a:t>Dictionary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dataframe</a:t>
            </a:r>
            <a:endParaRPr lang="de-DE" dirty="0"/>
          </a:p>
          <a:p>
            <a:pPr algn="ctr"/>
            <a:endParaRPr lang="de-DE" dirty="0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EC898066-B4F8-3040-A308-C59EDBF8A6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2450" y="5602951"/>
            <a:ext cx="2609850" cy="552450"/>
          </a:xfrm>
          <a:prstGeom prst="rect">
            <a:avLst/>
          </a:prstGeom>
        </p:spPr>
      </p:pic>
      <p:sp>
        <p:nvSpPr>
          <p:cNvPr id="22" name="Pfeil: nach rechts 21">
            <a:extLst>
              <a:ext uri="{FF2B5EF4-FFF2-40B4-BE49-F238E27FC236}">
                <a16:creationId xmlns:a16="http://schemas.microsoft.com/office/drawing/2014/main" id="{02EBD222-79F8-F9F4-79F7-1D701B0A58B3}"/>
              </a:ext>
            </a:extLst>
          </p:cNvPr>
          <p:cNvSpPr/>
          <p:nvPr/>
        </p:nvSpPr>
        <p:spPr>
          <a:xfrm>
            <a:off x="7512197" y="4543425"/>
            <a:ext cx="3089128" cy="847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Export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csv</a:t>
            </a:r>
            <a:endParaRPr lang="de-DE" dirty="0"/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3DBC6CEB-12E6-97F1-1D55-D48D0CF68E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0" y="5918635"/>
            <a:ext cx="4505325" cy="42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2012</Words>
  <Application>Microsoft Office PowerPoint</Application>
  <PresentationFormat>Breitbild</PresentationFormat>
  <Paragraphs>273</Paragraphs>
  <Slides>47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Verdana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Rechenauer, Anton</cp:lastModifiedBy>
  <cp:revision>235</cp:revision>
  <dcterms:created xsi:type="dcterms:W3CDTF">2021-04-29T18:58:34Z</dcterms:created>
  <dcterms:modified xsi:type="dcterms:W3CDTF">2022-05-28T15:30:41Z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